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87" r:id="rId4"/>
    <p:sldId id="305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6" r:id="rId21"/>
    <p:sldId id="265" r:id="rId22"/>
    <p:sldId id="307" r:id="rId23"/>
    <p:sldId id="260" r:id="rId24"/>
    <p:sldId id="25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4F5"/>
    <a:srgbClr val="B3D2D4"/>
    <a:srgbClr val="E1E6E9"/>
    <a:srgbClr val="EAF0F0"/>
    <a:srgbClr val="ECF1F4"/>
    <a:srgbClr val="065AA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8" y="1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E89C-D214-45BF-838A-2A191236AD0F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F7DE553-1F57-916A-8B46-F363CB47350C}"/>
              </a:ext>
            </a:extLst>
          </p:cNvPr>
          <p:cNvGrpSpPr/>
          <p:nvPr/>
        </p:nvGrpSpPr>
        <p:grpSpPr>
          <a:xfrm>
            <a:off x="580375" y="2922731"/>
            <a:ext cx="6038833" cy="1384995"/>
            <a:chOff x="591526" y="2967335"/>
            <a:chExt cx="6038833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C10E4-FA2C-56FB-CA09-DF57C6C6B21F}"/>
                </a:ext>
              </a:extLst>
            </p:cNvPr>
            <p:cNvSpPr txBox="1"/>
            <p:nvPr/>
          </p:nvSpPr>
          <p:spPr>
            <a:xfrm>
              <a:off x="591526" y="2967335"/>
              <a:ext cx="603883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공방 어플리케이션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FAF0B-DD3E-F0C6-FA05-CD0DF93F5C7F}"/>
                </a:ext>
              </a:extLst>
            </p:cNvPr>
            <p:cNvSpPr txBox="1"/>
            <p:nvPr/>
          </p:nvSpPr>
          <p:spPr>
            <a:xfrm>
              <a:off x="670874" y="389066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65AA6"/>
                  </a:solidFill>
                </a:rPr>
                <a:t>2020531035 </a:t>
              </a:r>
              <a:r>
                <a:rPr lang="ko-KR" altLang="en-US" sz="2400" b="1" dirty="0" err="1">
                  <a:solidFill>
                    <a:srgbClr val="065AA6"/>
                  </a:solidFill>
                </a:rPr>
                <a:t>정근혁</a:t>
              </a:r>
              <a:endParaRPr lang="ko-KR" altLang="en-US" sz="2400" b="1" dirty="0">
                <a:solidFill>
                  <a:srgbClr val="065AA6"/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8470452-7B2D-B82C-08CB-66284C3B9A1A}"/>
              </a:ext>
            </a:extLst>
          </p:cNvPr>
          <p:cNvSpPr/>
          <p:nvPr/>
        </p:nvSpPr>
        <p:spPr>
          <a:xfrm>
            <a:off x="10446834" y="1369277"/>
            <a:ext cx="4119445" cy="41194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BDB4A22-579F-FE12-2E27-4FFE66357CA8}"/>
              </a:ext>
            </a:extLst>
          </p:cNvPr>
          <p:cNvSpPr txBox="1"/>
          <p:nvPr/>
        </p:nvSpPr>
        <p:spPr>
          <a:xfrm>
            <a:off x="301130" y="413440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4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1F4DDE-9C91-5F4F-2106-F4B31EBEBCEC}"/>
              </a:ext>
            </a:extLst>
          </p:cNvPr>
          <p:cNvSpPr txBox="1"/>
          <p:nvPr/>
        </p:nvSpPr>
        <p:spPr>
          <a:xfrm>
            <a:off x="1134109" y="413440"/>
            <a:ext cx="3377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레이아웃 구성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갤러리 및 커뮤니티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A3A06-5407-6156-F9DB-5419B3BC8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" r="805" b="740"/>
          <a:stretch/>
        </p:blipFill>
        <p:spPr>
          <a:xfrm>
            <a:off x="1580887" y="1089000"/>
            <a:ext cx="2446425" cy="46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11BA79-6CF7-4798-EBC4-F06E5363C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" t="5603" r="3194" b="2128"/>
          <a:stretch/>
        </p:blipFill>
        <p:spPr>
          <a:xfrm>
            <a:off x="4756825" y="1089000"/>
            <a:ext cx="2381373" cy="46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F6B284-9D71-3A31-43F4-88B1E5D4A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9" t="3546" r="1954" b="2554"/>
          <a:stretch/>
        </p:blipFill>
        <p:spPr>
          <a:xfrm>
            <a:off x="7996137" y="1089000"/>
            <a:ext cx="241069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86561-7F1F-A890-8D70-41CAB2E36875}"/>
              </a:ext>
            </a:extLst>
          </p:cNvPr>
          <p:cNvGrpSpPr/>
          <p:nvPr/>
        </p:nvGrpSpPr>
        <p:grpSpPr>
          <a:xfrm>
            <a:off x="1888475" y="2922731"/>
            <a:ext cx="5118709" cy="923330"/>
            <a:chOff x="591526" y="2967335"/>
            <a:chExt cx="5118709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BDBCAB-7B83-0770-58DB-23F38490EF38}"/>
                </a:ext>
              </a:extLst>
            </p:cNvPr>
            <p:cNvSpPr txBox="1"/>
            <p:nvPr/>
          </p:nvSpPr>
          <p:spPr>
            <a:xfrm>
              <a:off x="591526" y="2967335"/>
              <a:ext cx="51187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F9891-F101-1242-43F2-139B97B28813}"/>
                </a:ext>
              </a:extLst>
            </p:cNvPr>
            <p:cNvSpPr txBox="1"/>
            <p:nvPr/>
          </p:nvSpPr>
          <p:spPr>
            <a:xfrm>
              <a:off x="724663" y="3121224"/>
              <a:ext cx="313419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rgbClr val="065AA6"/>
                  </a:solidFill>
                </a:rPr>
                <a:t>5. </a:t>
              </a:r>
              <a:r>
                <a:rPr lang="ko-KR" altLang="en-US" sz="4400" b="1" dirty="0">
                  <a:solidFill>
                    <a:srgbClr val="065AA6"/>
                  </a:solidFill>
                </a:rPr>
                <a:t>기능 설명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CA877F-3A8F-ADBF-E51D-5DB4FFDE0EE3}"/>
              </a:ext>
            </a:extLst>
          </p:cNvPr>
          <p:cNvSpPr txBox="1"/>
          <p:nvPr/>
        </p:nvSpPr>
        <p:spPr>
          <a:xfrm>
            <a:off x="489694" y="319973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1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69996" y="111973"/>
            <a:ext cx="5042823" cy="279738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 계정으로 로그인이 가능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사용자는 이메일을 통해 회원가입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이메일을 통해 인증을 완료해야 로그인 가능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한번 로그인한 사용자는 로그아웃 전까지 유지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페이스북 아이디로 로그인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이메일을 통해 비밀번호 찾기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파이어베이스를</a:t>
            </a:r>
            <a:r>
              <a:rPr lang="ko-KR" altLang="en-US" dirty="0"/>
              <a:t> 통한 회원관리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5964675" y="111973"/>
            <a:ext cx="5995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1. </a:t>
            </a:r>
            <a:r>
              <a:rPr lang="ko-KR" altLang="en-US" sz="4800" dirty="0">
                <a:latin typeface="+mj-ea"/>
                <a:ea typeface="+mj-ea"/>
              </a:rPr>
              <a:t>로그인 및 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47FE7-EE85-3F3C-F975-2F70B463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97" y="1092833"/>
            <a:ext cx="5969984" cy="19421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CE44A1-E886-BADB-AEAE-7A558385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3" y="3509959"/>
            <a:ext cx="5858331" cy="26824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D8C15-F406-382C-258E-BFC3A9AF1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386" y="3509959"/>
            <a:ext cx="4714275" cy="23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69996" y="446198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버튼을 통해 네이버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유튜브에 연결하여 다양한 정보를 실시간으로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예약 버튼은 예약 사이트와 연동되어 사용자가 어플리케이션을 통해 공방 예약을 할 수 있다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5964675" y="111973"/>
            <a:ext cx="5379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2. </a:t>
            </a:r>
            <a:r>
              <a:rPr lang="ko-KR" altLang="en-US" sz="4800" dirty="0">
                <a:latin typeface="+mj-ea"/>
                <a:ea typeface="+mj-ea"/>
              </a:rPr>
              <a:t>외부 사이트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C39AF1-A502-BC5F-FE51-662B0F3E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541" y="1116525"/>
            <a:ext cx="2138585" cy="4271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789CA6-7690-55A4-78D9-F7872BEE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569" y="1203462"/>
            <a:ext cx="1956581" cy="4030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A9E22F-D8CE-EC1D-EA45-47F450A33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14" y="1203462"/>
            <a:ext cx="2063063" cy="412050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8462C88-7809-4230-E7E0-B6C2F4F15D12}"/>
              </a:ext>
            </a:extLst>
          </p:cNvPr>
          <p:cNvSpPr/>
          <p:nvPr/>
        </p:nvSpPr>
        <p:spPr>
          <a:xfrm>
            <a:off x="6152606" y="2057400"/>
            <a:ext cx="241663" cy="28738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66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69996" y="446198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-Naver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과 연동하여</a:t>
            </a:r>
            <a:r>
              <a:rPr lang="en-US" altLang="ko-KR" dirty="0"/>
              <a:t>, </a:t>
            </a:r>
            <a:r>
              <a:rPr lang="ko-KR" altLang="en-US" dirty="0"/>
              <a:t>사용자는 어플리케이션에서 공방 위치를 쉽게 확인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-Naver Map</a:t>
            </a:r>
            <a:r>
              <a:rPr lang="ko-KR" altLang="en-US" dirty="0"/>
              <a:t>과 연동하여</a:t>
            </a:r>
            <a:r>
              <a:rPr lang="en-US" altLang="ko-KR" dirty="0"/>
              <a:t> </a:t>
            </a:r>
            <a:r>
              <a:rPr lang="ko-KR" altLang="en-US" dirty="0"/>
              <a:t>길을 찾거나 자신의 위치를 확인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5964675" y="111973"/>
            <a:ext cx="4518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3. Naver Map</a:t>
            </a:r>
            <a:r>
              <a:rPr lang="ko-KR" altLang="en-US" sz="4800" dirty="0">
                <a:latin typeface="+mj-ea"/>
                <a:ea typeface="+mj-ea"/>
              </a:rPr>
              <a:t> </a:t>
            </a:r>
            <a:r>
              <a:rPr lang="en-US" altLang="ko-KR" sz="4800" dirty="0">
                <a:latin typeface="+mj-ea"/>
                <a:ea typeface="+mj-ea"/>
              </a:rPr>
              <a:t>API</a:t>
            </a:r>
            <a:endParaRPr lang="ko-KR" altLang="en-US" sz="48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52AB04-133B-E677-DA42-94548181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17" y="1116418"/>
            <a:ext cx="2994371" cy="52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사용자는 카메라와 연동하여 실시간으로 사진을 찍을 수 있으며 찍은 사진은 프리뷰 되어 </a:t>
            </a:r>
            <a:r>
              <a:rPr lang="ko-KR" altLang="en-US" dirty="0" err="1"/>
              <a:t>사용자게에</a:t>
            </a:r>
            <a:r>
              <a:rPr lang="ko-KR" altLang="en-US" dirty="0"/>
              <a:t>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갤러리와 연동하여 갤러리에 저장 되어있는 사진을 프리뷰로 불로 올 수 있다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4009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3. </a:t>
            </a:r>
            <a:r>
              <a:rPr lang="ko-KR" altLang="en-US" sz="4800" dirty="0">
                <a:latin typeface="+mj-ea"/>
                <a:ea typeface="+mj-ea"/>
              </a:rPr>
              <a:t>사진 프리뷰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F62C09-F794-F088-2E1A-2106533C1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" r="805" b="740"/>
          <a:stretch/>
        </p:blipFill>
        <p:spPr>
          <a:xfrm>
            <a:off x="7435422" y="1128797"/>
            <a:ext cx="2633612" cy="503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프리뷰로 불러온 사진을 </a:t>
            </a:r>
            <a:r>
              <a:rPr lang="en-US" altLang="ko-KR" dirty="0"/>
              <a:t>AI</a:t>
            </a:r>
            <a:r>
              <a:rPr lang="ko-KR" altLang="en-US" dirty="0"/>
              <a:t>를 통해 분석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-AI</a:t>
            </a:r>
            <a:r>
              <a:rPr lang="ko-KR" altLang="en-US" dirty="0"/>
              <a:t>는 </a:t>
            </a:r>
            <a:r>
              <a:rPr lang="en-US" altLang="ko-KR" dirty="0"/>
              <a:t>Google</a:t>
            </a:r>
            <a:r>
              <a:rPr lang="ko-KR" altLang="en-US" dirty="0"/>
              <a:t>에서 제공하는 </a:t>
            </a:r>
            <a:r>
              <a:rPr lang="en-US" altLang="ko-KR" dirty="0"/>
              <a:t>Vision AI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-Vision AI</a:t>
            </a:r>
            <a:r>
              <a:rPr lang="ko-KR" altLang="en-US" dirty="0"/>
              <a:t>를 통해 도자기에 주로 사용된 색상이나</a:t>
            </a:r>
            <a:r>
              <a:rPr lang="en-US" altLang="ko-KR" dirty="0"/>
              <a:t>, </a:t>
            </a:r>
            <a:r>
              <a:rPr lang="ko-KR" altLang="en-US" dirty="0"/>
              <a:t>형태를 파악할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이를 토대로 사용자에게 도자기에 대한 피드백을 준다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4184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3. AI </a:t>
            </a:r>
            <a:r>
              <a:rPr lang="ko-KR" altLang="en-US" sz="4800" dirty="0">
                <a:latin typeface="+mj-ea"/>
                <a:ea typeface="+mj-ea"/>
              </a:rPr>
              <a:t>사진 평가</a:t>
            </a:r>
            <a:r>
              <a:rPr lang="en-US" altLang="ko-KR" sz="4800" dirty="0">
                <a:latin typeface="+mj-ea"/>
                <a:ea typeface="+mj-ea"/>
              </a:rPr>
              <a:t> </a:t>
            </a:r>
            <a:endParaRPr lang="ko-KR" altLang="en-US" sz="48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375EF6-918F-D007-0FAE-1A975D68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47" y="1485429"/>
            <a:ext cx="6399309" cy="46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0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사용자는 자신이 만든 도자기 사진을 커뮤니티에 올려 사람들과 공유를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사용자의 아이디</a:t>
            </a:r>
            <a:r>
              <a:rPr lang="en-US" altLang="ko-KR" dirty="0"/>
              <a:t>, </a:t>
            </a:r>
            <a:r>
              <a:rPr lang="ko-KR" altLang="en-US" dirty="0"/>
              <a:t>게시글 작성 날짜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글</a:t>
            </a:r>
            <a:endParaRPr lang="en-US" altLang="ko-KR" dirty="0"/>
          </a:p>
          <a:p>
            <a:r>
              <a:rPr lang="ko-KR" altLang="en-US" dirty="0"/>
              <a:t>정보가 표시된다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사용자는 게시글을 작성 할 수 있으며</a:t>
            </a:r>
            <a:r>
              <a:rPr lang="en-US" altLang="ko-KR" dirty="0"/>
              <a:t>, </a:t>
            </a:r>
            <a:r>
              <a:rPr lang="ko-KR" altLang="en-US" dirty="0"/>
              <a:t>갤러리와 연동하여 사진을 불러 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4. </a:t>
            </a:r>
            <a:r>
              <a:rPr lang="ko-KR" altLang="en-US" sz="4800" dirty="0">
                <a:latin typeface="+mj-ea"/>
                <a:ea typeface="+mj-ea"/>
              </a:rPr>
              <a:t>커뮤니티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AB3B6C-3D8D-2E76-24E1-2DFA2EFDC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" t="5603" r="3194" b="2128"/>
          <a:stretch/>
        </p:blipFill>
        <p:spPr>
          <a:xfrm>
            <a:off x="5841346" y="1237856"/>
            <a:ext cx="2381373" cy="46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0F9D87-00BA-2E07-A819-15910327D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" t="3546" r="1954" b="2554"/>
          <a:stretch/>
        </p:blipFill>
        <p:spPr>
          <a:xfrm>
            <a:off x="9080658" y="1237856"/>
            <a:ext cx="241069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0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작성된 글과 사용자 정보는 </a:t>
            </a:r>
            <a:r>
              <a:rPr lang="en-US" altLang="ko-KR" dirty="0"/>
              <a:t>Firebase Database</a:t>
            </a:r>
            <a:r>
              <a:rPr lang="ko-KR" altLang="en-US" dirty="0"/>
              <a:t>에 저장된다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-DB </a:t>
            </a:r>
            <a:r>
              <a:rPr lang="ko-KR" altLang="en-US" dirty="0"/>
              <a:t>에 컬렉션 </a:t>
            </a:r>
            <a:r>
              <a:rPr lang="en-US" altLang="ko-KR" dirty="0"/>
              <a:t>-&gt; </a:t>
            </a:r>
            <a:r>
              <a:rPr lang="ko-KR" altLang="en-US" dirty="0"/>
              <a:t>문서 </a:t>
            </a:r>
            <a:r>
              <a:rPr lang="en-US" altLang="ko-KR" dirty="0"/>
              <a:t>-&gt; </a:t>
            </a:r>
            <a:r>
              <a:rPr lang="ko-KR" altLang="en-US" dirty="0"/>
              <a:t>필드 형식으로 저장된다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4. </a:t>
            </a:r>
            <a:r>
              <a:rPr lang="ko-KR" altLang="en-US" sz="4800" dirty="0">
                <a:latin typeface="+mj-ea"/>
                <a:ea typeface="+mj-ea"/>
              </a:rPr>
              <a:t>커뮤니티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E18AC-8172-2081-7B26-419C0949285E}"/>
              </a:ext>
            </a:extLst>
          </p:cNvPr>
          <p:cNvSpPr/>
          <p:nvPr/>
        </p:nvSpPr>
        <p:spPr>
          <a:xfrm>
            <a:off x="5742193" y="148349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FDA4E7-D940-C291-2E6D-827AF7DF8EAB}"/>
              </a:ext>
            </a:extLst>
          </p:cNvPr>
          <p:cNvSpPr/>
          <p:nvPr/>
        </p:nvSpPr>
        <p:spPr>
          <a:xfrm>
            <a:off x="9929654" y="148349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837024-E913-7F17-56BF-446225CD335B}"/>
              </a:ext>
            </a:extLst>
          </p:cNvPr>
          <p:cNvSpPr/>
          <p:nvPr/>
        </p:nvSpPr>
        <p:spPr>
          <a:xfrm>
            <a:off x="7860175" y="148349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3AC4C-319A-25E8-BCAC-59912AB96607}"/>
              </a:ext>
            </a:extLst>
          </p:cNvPr>
          <p:cNvSpPr txBox="1"/>
          <p:nvPr/>
        </p:nvSpPr>
        <p:spPr>
          <a:xfrm flipH="1">
            <a:off x="5963725" y="1906033"/>
            <a:ext cx="102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컬렉션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new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56099-3A77-FBEB-4B7E-49E53F9C9C6E}"/>
              </a:ext>
            </a:extLst>
          </p:cNvPr>
          <p:cNvSpPr txBox="1"/>
          <p:nvPr/>
        </p:nvSpPr>
        <p:spPr>
          <a:xfrm flipH="1">
            <a:off x="8100955" y="1906033"/>
            <a:ext cx="102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문서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암호화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DE75A-75A7-136B-FA94-F13E620310BB}"/>
              </a:ext>
            </a:extLst>
          </p:cNvPr>
          <p:cNvSpPr txBox="1"/>
          <p:nvPr/>
        </p:nvSpPr>
        <p:spPr>
          <a:xfrm flipH="1">
            <a:off x="10175647" y="1675751"/>
            <a:ext cx="1029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필드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Content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Email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6D5D68E-2518-B166-7413-DEC2D7C53F37}"/>
              </a:ext>
            </a:extLst>
          </p:cNvPr>
          <p:cNvSpPr/>
          <p:nvPr/>
        </p:nvSpPr>
        <p:spPr>
          <a:xfrm>
            <a:off x="7391624" y="2006313"/>
            <a:ext cx="427063" cy="4457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8912736-395C-FD18-3E69-30CDCB444B56}"/>
              </a:ext>
            </a:extLst>
          </p:cNvPr>
          <p:cNvSpPr/>
          <p:nvPr/>
        </p:nvSpPr>
        <p:spPr>
          <a:xfrm>
            <a:off x="9427657" y="1994190"/>
            <a:ext cx="427063" cy="4457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0043CB-61FD-4554-B75E-7F3DFAF3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685" y="3531601"/>
            <a:ext cx="6296115" cy="18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사용자가 저장한 사진은 </a:t>
            </a:r>
            <a:r>
              <a:rPr lang="en-US" altLang="ko-KR" dirty="0"/>
              <a:t>Firebase</a:t>
            </a:r>
            <a:r>
              <a:rPr lang="ko-KR" altLang="en-US" dirty="0"/>
              <a:t>의 </a:t>
            </a:r>
            <a:r>
              <a:rPr lang="en-US" altLang="ko-KR" dirty="0"/>
              <a:t>Storage</a:t>
            </a:r>
            <a:r>
              <a:rPr lang="ko-KR" altLang="en-US" dirty="0"/>
              <a:t>에 저장된다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저장된 사진의 경로는 </a:t>
            </a:r>
            <a:r>
              <a:rPr lang="en-US" altLang="ko-KR" dirty="0"/>
              <a:t>images/</a:t>
            </a:r>
            <a:r>
              <a:rPr lang="ko-KR" altLang="en-US" dirty="0" err="1"/>
              <a:t>문서암호화이름</a:t>
            </a:r>
            <a:r>
              <a:rPr lang="ko-KR" altLang="en-US" dirty="0"/>
              <a:t> 형식으로 저장된다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4. </a:t>
            </a:r>
            <a:r>
              <a:rPr lang="ko-KR" altLang="en-US" sz="4800" dirty="0">
                <a:latin typeface="+mj-ea"/>
                <a:ea typeface="+mj-ea"/>
              </a:rPr>
              <a:t>커뮤니티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3C56F-CE47-E0BD-B183-87EE3D54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285" y="1725930"/>
            <a:ext cx="6369242" cy="38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20927-5D6E-1AB4-D564-48FD4DC820CD}"/>
              </a:ext>
            </a:extLst>
          </p:cNvPr>
          <p:cNvSpPr txBox="1"/>
          <p:nvPr/>
        </p:nvSpPr>
        <p:spPr>
          <a:xfrm>
            <a:off x="1585081" y="73218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8ACB0-3B4A-DF3E-9DB5-15701F3B1BC7}"/>
              </a:ext>
            </a:extLst>
          </p:cNvPr>
          <p:cNvSpPr txBox="1"/>
          <p:nvPr/>
        </p:nvSpPr>
        <p:spPr>
          <a:xfrm>
            <a:off x="691888" y="51674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62457-61FA-2AF6-117F-AFF7BCA8C5BC}"/>
              </a:ext>
            </a:extLst>
          </p:cNvPr>
          <p:cNvGrpSpPr/>
          <p:nvPr/>
        </p:nvGrpSpPr>
        <p:grpSpPr>
          <a:xfrm>
            <a:off x="691888" y="996644"/>
            <a:ext cx="3608680" cy="5025929"/>
            <a:chOff x="5146490" y="1414193"/>
            <a:chExt cx="3608680" cy="50259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5EA9F5-D881-6C82-B6ED-3E1CA338B68F}"/>
                </a:ext>
              </a:extLst>
            </p:cNvPr>
            <p:cNvSpPr txBox="1"/>
            <p:nvPr/>
          </p:nvSpPr>
          <p:spPr>
            <a:xfrm>
              <a:off x="5253582" y="1414193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EAA61-A415-E6CA-0CC8-A93ED9012C94}"/>
                </a:ext>
              </a:extLst>
            </p:cNvPr>
            <p:cNvSpPr txBox="1"/>
            <p:nvPr/>
          </p:nvSpPr>
          <p:spPr>
            <a:xfrm>
              <a:off x="5146490" y="1976079"/>
              <a:ext cx="3608680" cy="4464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주제 선정 이유</a:t>
              </a:r>
              <a:endParaRPr lang="en-US" altLang="ko-KR" sz="2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개발 일정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2.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개발 개요 및 배경</a:t>
              </a: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목표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3.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사용기술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4.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레이아웃 구성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5.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기능설명</a:t>
              </a:r>
              <a:endParaRPr lang="en-US" altLang="ko-KR" sz="2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6.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동작영상</a:t>
              </a:r>
              <a:endParaRPr lang="en-US" altLang="ko-KR" sz="2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7.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질의응답</a:t>
              </a: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C68EDA-EE08-6509-A336-00A507423627}"/>
              </a:ext>
            </a:extLst>
          </p:cNvPr>
          <p:cNvSpPr/>
          <p:nvPr/>
        </p:nvSpPr>
        <p:spPr>
          <a:xfrm>
            <a:off x="306200" y="414485"/>
            <a:ext cx="5042823" cy="6029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</a:t>
            </a:r>
            <a:r>
              <a:rPr lang="ko-KR" altLang="en-US" dirty="0"/>
              <a:t>사용자가 불편함을 느낄 수 있는 부분이나</a:t>
            </a:r>
            <a:r>
              <a:rPr lang="en-US" altLang="ko-KR" dirty="0"/>
              <a:t>, </a:t>
            </a:r>
            <a:r>
              <a:rPr lang="ko-KR" altLang="en-US" dirty="0"/>
              <a:t>혼돈이 생길 수 있는 부분은 </a:t>
            </a:r>
            <a:r>
              <a:rPr lang="en-US" altLang="ko-KR" dirty="0"/>
              <a:t>Toast </a:t>
            </a:r>
            <a:r>
              <a:rPr lang="ko-KR" altLang="en-US" dirty="0"/>
              <a:t>메시지를 통해 예외처리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382922" y="186401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5. </a:t>
            </a:r>
            <a:r>
              <a:rPr lang="ko-KR" altLang="en-US" sz="4800" dirty="0">
                <a:latin typeface="+mj-ea"/>
                <a:ea typeface="+mj-ea"/>
              </a:rPr>
              <a:t>예외처리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DFAEB5-F2A6-AF98-9CCA-FB3D5285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338" y="1101770"/>
            <a:ext cx="3000375" cy="2486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3F0E11-0931-001C-CB3B-77B6D07E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24" y="3753666"/>
            <a:ext cx="29908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86561-7F1F-A890-8D70-41CAB2E36875}"/>
              </a:ext>
            </a:extLst>
          </p:cNvPr>
          <p:cNvGrpSpPr/>
          <p:nvPr/>
        </p:nvGrpSpPr>
        <p:grpSpPr>
          <a:xfrm>
            <a:off x="1888475" y="2922731"/>
            <a:ext cx="3111749" cy="1323440"/>
            <a:chOff x="591526" y="2967335"/>
            <a:chExt cx="3111749" cy="1323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BDBCAB-7B83-0770-58DB-23F38490EF38}"/>
                </a:ext>
              </a:extLst>
            </p:cNvPr>
            <p:cNvSpPr txBox="1"/>
            <p:nvPr/>
          </p:nvSpPr>
          <p:spPr>
            <a:xfrm>
              <a:off x="591526" y="2967335"/>
              <a:ext cx="3111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동작 영상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F9891-F101-1242-43F2-139B97B28813}"/>
                </a:ext>
              </a:extLst>
            </p:cNvPr>
            <p:cNvSpPr txBox="1"/>
            <p:nvPr/>
          </p:nvSpPr>
          <p:spPr>
            <a:xfrm>
              <a:off x="670874" y="3890665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b="1" dirty="0">
                <a:solidFill>
                  <a:srgbClr val="065AA6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CA877F-3A8F-ADBF-E51D-5DB4FFDE0EE3}"/>
              </a:ext>
            </a:extLst>
          </p:cNvPr>
          <p:cNvSpPr txBox="1"/>
          <p:nvPr/>
        </p:nvSpPr>
        <p:spPr>
          <a:xfrm>
            <a:off x="489694" y="3199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0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86561-7F1F-A890-8D70-41CAB2E36875}"/>
              </a:ext>
            </a:extLst>
          </p:cNvPr>
          <p:cNvGrpSpPr/>
          <p:nvPr/>
        </p:nvGrpSpPr>
        <p:grpSpPr>
          <a:xfrm>
            <a:off x="1888475" y="2922731"/>
            <a:ext cx="3111749" cy="1323440"/>
            <a:chOff x="591526" y="2967335"/>
            <a:chExt cx="3111749" cy="1323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BDBCAB-7B83-0770-58DB-23F38490EF38}"/>
                </a:ext>
              </a:extLst>
            </p:cNvPr>
            <p:cNvSpPr txBox="1"/>
            <p:nvPr/>
          </p:nvSpPr>
          <p:spPr>
            <a:xfrm>
              <a:off x="591526" y="2967335"/>
              <a:ext cx="3111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동작 영상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F9891-F101-1242-43F2-139B97B28813}"/>
                </a:ext>
              </a:extLst>
            </p:cNvPr>
            <p:cNvSpPr txBox="1"/>
            <p:nvPr/>
          </p:nvSpPr>
          <p:spPr>
            <a:xfrm>
              <a:off x="670874" y="3890665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b="1" dirty="0">
                <a:solidFill>
                  <a:srgbClr val="065AA6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CA877F-3A8F-ADBF-E51D-5DB4FFDE0EE3}"/>
              </a:ext>
            </a:extLst>
          </p:cNvPr>
          <p:cNvSpPr txBox="1"/>
          <p:nvPr/>
        </p:nvSpPr>
        <p:spPr>
          <a:xfrm>
            <a:off x="489694" y="3199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프로젝트 동작영상">
            <a:hlinkClick r:id="" action="ppaction://media"/>
            <a:extLst>
              <a:ext uri="{FF2B5EF4-FFF2-40B4-BE49-F238E27FC236}">
                <a16:creationId xmlns:a16="http://schemas.microsoft.com/office/drawing/2014/main" id="{75BFE0BD-DC6A-80E0-AE8C-87DC88CDC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571" y="247569"/>
            <a:ext cx="9371965" cy="63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D4B924-472F-49BA-F87A-75B057893E59}"/>
              </a:ext>
            </a:extLst>
          </p:cNvPr>
          <p:cNvSpPr txBox="1"/>
          <p:nvPr/>
        </p:nvSpPr>
        <p:spPr>
          <a:xfrm>
            <a:off x="4128153" y="2174489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B10AD-AE00-8589-963C-3BE019208DCA}"/>
              </a:ext>
            </a:extLst>
          </p:cNvPr>
          <p:cNvSpPr txBox="1"/>
          <p:nvPr/>
        </p:nvSpPr>
        <p:spPr>
          <a:xfrm>
            <a:off x="5128426" y="4248616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질의 응답 시간</a:t>
            </a:r>
          </a:p>
        </p:txBody>
      </p:sp>
    </p:spTree>
    <p:extLst>
      <p:ext uri="{BB962C8B-B14F-4D97-AF65-F5344CB8AC3E}">
        <p14:creationId xmlns:p14="http://schemas.microsoft.com/office/powerpoint/2010/main" val="31337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01F17-E4D0-C8FA-7231-97A706EB7796}"/>
              </a:ext>
            </a:extLst>
          </p:cNvPr>
          <p:cNvSpPr txBox="1"/>
          <p:nvPr/>
        </p:nvSpPr>
        <p:spPr>
          <a:xfrm>
            <a:off x="4185061" y="2687444"/>
            <a:ext cx="3821880" cy="1078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8F426-4F1A-7420-D556-BB0ADA6C730A}"/>
              </a:ext>
            </a:extLst>
          </p:cNvPr>
          <p:cNvSpPr txBox="1"/>
          <p:nvPr/>
        </p:nvSpPr>
        <p:spPr>
          <a:xfrm>
            <a:off x="5362467" y="4170556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2020531035 </a:t>
            </a:r>
            <a:r>
              <a:rPr lang="ko-KR" altLang="en-US" sz="1200" dirty="0" err="1">
                <a:solidFill>
                  <a:schemeClr val="bg1"/>
                </a:solidFill>
              </a:rPr>
              <a:t>정근혁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7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08B2B-A176-42A7-19BF-65E5BBD83FC4}"/>
              </a:ext>
            </a:extLst>
          </p:cNvPr>
          <p:cNvSpPr txBox="1"/>
          <p:nvPr/>
        </p:nvSpPr>
        <p:spPr>
          <a:xfrm>
            <a:off x="721052" y="2828835"/>
            <a:ext cx="3172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7200" dirty="0">
                <a:solidFill>
                  <a:schemeClr val="bg1"/>
                </a:solidFill>
                <a:latin typeface="+mj-ea"/>
                <a:ea typeface="+mj-ea"/>
              </a:rPr>
              <a:t>키워드</a:t>
            </a: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597EF203-6194-C954-5576-C89804E959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9571138"/>
              </p:ext>
            </p:extLst>
          </p:nvPr>
        </p:nvGraphicFramePr>
        <p:xfrm>
          <a:off x="195949" y="1395582"/>
          <a:ext cx="11800101" cy="463039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94837">
                  <a:extLst>
                    <a:ext uri="{9D8B030D-6E8A-4147-A177-3AD203B41FA5}">
                      <a16:colId xmlns:a16="http://schemas.microsoft.com/office/drawing/2014/main" val="339279082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761505398"/>
                    </a:ext>
                  </a:extLst>
                </a:gridCol>
                <a:gridCol w="220871">
                  <a:extLst>
                    <a:ext uri="{9D8B030D-6E8A-4147-A177-3AD203B41FA5}">
                      <a16:colId xmlns:a16="http://schemas.microsoft.com/office/drawing/2014/main" val="4203294922"/>
                    </a:ext>
                  </a:extLst>
                </a:gridCol>
                <a:gridCol w="208515">
                  <a:extLst>
                    <a:ext uri="{9D8B030D-6E8A-4147-A177-3AD203B41FA5}">
                      <a16:colId xmlns:a16="http://schemas.microsoft.com/office/drawing/2014/main" val="163648143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783487262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24034920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077406864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4289761522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62133943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15432369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260396176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41336733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56738254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217729926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42205021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58958777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59754147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25943031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68471864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788527904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50606405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957263175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72877182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43869640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976974675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28245137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54512020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23301471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30648112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64992603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93522432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53498777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272035259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225523790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24413606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83906239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072195395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998237728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670233870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850744710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47635923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324459703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893335130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107027762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546868486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681730161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3786227767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4069939175"/>
                    </a:ext>
                  </a:extLst>
                </a:gridCol>
                <a:gridCol w="214693">
                  <a:extLst>
                    <a:ext uri="{9D8B030D-6E8A-4147-A177-3AD203B41FA5}">
                      <a16:colId xmlns:a16="http://schemas.microsoft.com/office/drawing/2014/main" val="258870776"/>
                    </a:ext>
                  </a:extLst>
                </a:gridCol>
              </a:tblGrid>
              <a:tr h="33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0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33214"/>
                  </a:ext>
                </a:extLst>
              </a:tr>
              <a:tr h="365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661441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/>
                        <a:t>UI </a:t>
                      </a:r>
                      <a:r>
                        <a:rPr lang="ko-KR" altLang="en-US" sz="1000" b="1" i="0" dirty="0"/>
                        <a:t>및 </a:t>
                      </a:r>
                      <a:r>
                        <a:rPr lang="en-US" altLang="ko-KR" sz="1000" b="1" i="0" dirty="0"/>
                        <a:t>XML </a:t>
                      </a:r>
                      <a:r>
                        <a:rPr lang="ko-KR" altLang="en-US" sz="1000" b="1" i="0" dirty="0"/>
                        <a:t>파일 구현</a:t>
                      </a: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936239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 err="1"/>
                        <a:t>XMl</a:t>
                      </a:r>
                      <a:r>
                        <a:rPr lang="en-US" altLang="ko-KR" sz="1000" b="1" i="0" dirty="0"/>
                        <a:t> </a:t>
                      </a:r>
                      <a:r>
                        <a:rPr lang="ko-KR" altLang="en-US" sz="1000" b="1" i="0" dirty="0"/>
                        <a:t>연동 및 </a:t>
                      </a:r>
                      <a:endParaRPr lang="en-US" altLang="ko-KR" sz="1000" b="1" i="0" dirty="0"/>
                    </a:p>
                    <a:p>
                      <a:pPr algn="ctr" latinLnBrk="1"/>
                      <a:r>
                        <a:rPr lang="ko-KR" altLang="en-US" sz="1000" b="1" i="0" dirty="0"/>
                        <a:t>이벤트 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464357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/>
                        <a:t>예약 및 예약 관리시스템</a:t>
                      </a:r>
                      <a:r>
                        <a:rPr lang="en-US" altLang="ko-KR" sz="1000" b="1" i="0" dirty="0"/>
                        <a:t>, </a:t>
                      </a:r>
                      <a:r>
                        <a:rPr lang="ko-KR" altLang="en-US" sz="1000" b="1" i="0" dirty="0"/>
                        <a:t>지도연동</a:t>
                      </a:r>
                      <a:r>
                        <a:rPr lang="en-US" altLang="ko-KR" sz="1000" b="1" i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b="1" i="0" dirty="0"/>
                        <a:t>카메라 연동기능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72842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/>
                        <a:t>커뮤니티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60225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/>
                        <a:t>이미지 분석 및 </a:t>
                      </a:r>
                      <a:endParaRPr lang="en-US" altLang="ko-KR" sz="1000" b="1" i="0" dirty="0"/>
                    </a:p>
                    <a:p>
                      <a:pPr algn="ctr" latinLnBrk="1"/>
                      <a:r>
                        <a:rPr lang="ko-KR" altLang="en-US" sz="1000" b="1" i="0" dirty="0"/>
                        <a:t>평가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533443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/>
                        <a:t>SW </a:t>
                      </a:r>
                      <a:r>
                        <a:rPr lang="ko-KR" altLang="en-US" sz="1000" b="1" i="0" dirty="0"/>
                        <a:t>테스트 및 오류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585435"/>
                  </a:ext>
                </a:extLst>
              </a:tr>
              <a:tr h="552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dirty="0"/>
                        <a:t>발표자료</a:t>
                      </a:r>
                      <a:r>
                        <a:rPr lang="en-US" altLang="ko-KR" sz="1000" b="1" i="0" dirty="0"/>
                        <a:t>, </a:t>
                      </a:r>
                      <a:r>
                        <a:rPr lang="ko-KR" altLang="en-US" sz="1000" b="1" i="0" dirty="0"/>
                        <a:t>보고서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73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A1331A7-EB79-C243-0B01-6D52B85322B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7D53E-0D43-AE5C-76AF-C762221D7AF8}"/>
              </a:ext>
            </a:extLst>
          </p:cNvPr>
          <p:cNvSpPr txBox="1"/>
          <p:nvPr/>
        </p:nvSpPr>
        <p:spPr>
          <a:xfrm>
            <a:off x="691888" y="516746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40524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08B2B-A176-42A7-19BF-65E5BBD83FC4}"/>
              </a:ext>
            </a:extLst>
          </p:cNvPr>
          <p:cNvSpPr txBox="1"/>
          <p:nvPr/>
        </p:nvSpPr>
        <p:spPr>
          <a:xfrm>
            <a:off x="721052" y="2828835"/>
            <a:ext cx="3172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+mj-ea"/>
                <a:ea typeface="+mj-ea"/>
              </a:rPr>
              <a:t>#</a:t>
            </a:r>
            <a:r>
              <a:rPr lang="ko-KR" altLang="en-US" sz="7200" dirty="0">
                <a:solidFill>
                  <a:schemeClr val="bg1"/>
                </a:solidFill>
                <a:latin typeface="+mj-ea"/>
                <a:ea typeface="+mj-ea"/>
              </a:rPr>
              <a:t>키워드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A1331A7-EB79-C243-0B01-6D52B85322B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7D53E-0D43-AE5C-76AF-C762221D7AF8}"/>
              </a:ext>
            </a:extLst>
          </p:cNvPr>
          <p:cNvSpPr txBox="1"/>
          <p:nvPr/>
        </p:nvSpPr>
        <p:spPr>
          <a:xfrm>
            <a:off x="257548" y="516746"/>
            <a:ext cx="4567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버전 및 수정사항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593980-FBAF-DA04-B559-E71EAECF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340" y="1231603"/>
            <a:ext cx="6713414" cy="533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7D4C3B-18C6-A603-1821-67775293A5E0}"/>
              </a:ext>
            </a:extLst>
          </p:cNvPr>
          <p:cNvSpPr/>
          <p:nvPr/>
        </p:nvSpPr>
        <p:spPr>
          <a:xfrm>
            <a:off x="587283" y="1347810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server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D83E2-DBE2-2BE4-C86F-325D852ECD54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5000" b="1" spc="-300" dirty="0">
                <a:solidFill>
                  <a:schemeClr val="bg1"/>
                </a:solidFill>
                <a:latin typeface="+mj-ea"/>
                <a:ea typeface="+mj-ea"/>
              </a:rPr>
              <a:t>사용기술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AE2616-B373-F5D8-E619-68EECA8735F3}"/>
              </a:ext>
            </a:extLst>
          </p:cNvPr>
          <p:cNvSpPr/>
          <p:nvPr/>
        </p:nvSpPr>
        <p:spPr>
          <a:xfrm>
            <a:off x="3536304" y="1347810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333131-DFBB-6CD6-F723-2A0E3366A605}"/>
              </a:ext>
            </a:extLst>
          </p:cNvPr>
          <p:cNvSpPr/>
          <p:nvPr/>
        </p:nvSpPr>
        <p:spPr>
          <a:xfrm>
            <a:off x="6363810" y="1347809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schemeClr val="tx1"/>
                </a:solidFill>
              </a:rPr>
              <a:t>CamerX</a:t>
            </a:r>
            <a:endParaRPr lang="en-US" altLang="ko-KR" sz="220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B1AF756-93F7-6A1E-680C-900BE765353F}"/>
              </a:ext>
            </a:extLst>
          </p:cNvPr>
          <p:cNvSpPr/>
          <p:nvPr/>
        </p:nvSpPr>
        <p:spPr>
          <a:xfrm>
            <a:off x="3474828" y="4020040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Coil API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A0AE903-27EF-55D9-9301-62290704011A}"/>
              </a:ext>
            </a:extLst>
          </p:cNvPr>
          <p:cNvSpPr/>
          <p:nvPr/>
        </p:nvSpPr>
        <p:spPr>
          <a:xfrm>
            <a:off x="6265910" y="4020041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schemeClr val="tx1"/>
                </a:solidFill>
              </a:rPr>
              <a:t>FaceBook</a:t>
            </a:r>
            <a:r>
              <a:rPr lang="en-US" altLang="ko-KR" sz="2200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4A54A66-3B9E-A94F-024B-3C8E1680EF23}"/>
              </a:ext>
            </a:extLst>
          </p:cNvPr>
          <p:cNvSpPr/>
          <p:nvPr/>
        </p:nvSpPr>
        <p:spPr>
          <a:xfrm>
            <a:off x="9318476" y="4020042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Google API</a:t>
            </a:r>
          </a:p>
        </p:txBody>
      </p:sp>
      <p:pic>
        <p:nvPicPr>
          <p:cNvPr id="1026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185524F5-59A0-0A3F-F2A9-1B7C99FC0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62" y="-7241"/>
            <a:ext cx="4232473" cy="145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구글 픽셀 - 나무위키">
            <a:extLst>
              <a:ext uri="{FF2B5EF4-FFF2-40B4-BE49-F238E27FC236}">
                <a16:creationId xmlns:a16="http://schemas.microsoft.com/office/drawing/2014/main" id="{F48F78B8-3C2D-C8E2-5612-B4C7CD75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96" y="1961699"/>
            <a:ext cx="1202769" cy="122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8AB0F58-569F-2935-83E6-83EA298CD4BA}"/>
              </a:ext>
            </a:extLst>
          </p:cNvPr>
          <p:cNvSpPr/>
          <p:nvPr/>
        </p:nvSpPr>
        <p:spPr>
          <a:xfrm>
            <a:off x="9191316" y="1335090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Naver map API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C70AF35-24C5-EF38-053B-61CDD2DE68F8}"/>
              </a:ext>
            </a:extLst>
          </p:cNvPr>
          <p:cNvSpPr/>
          <p:nvPr/>
        </p:nvSpPr>
        <p:spPr>
          <a:xfrm>
            <a:off x="587283" y="4020039"/>
            <a:ext cx="2601808" cy="2483075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Vision AI</a:t>
            </a:r>
          </a:p>
        </p:txBody>
      </p:sp>
    </p:spTree>
    <p:extLst>
      <p:ext uri="{BB962C8B-B14F-4D97-AF65-F5344CB8AC3E}">
        <p14:creationId xmlns:p14="http://schemas.microsoft.com/office/powerpoint/2010/main" val="6324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486561-7F1F-A890-8D70-41CAB2E36875}"/>
              </a:ext>
            </a:extLst>
          </p:cNvPr>
          <p:cNvGrpSpPr/>
          <p:nvPr/>
        </p:nvGrpSpPr>
        <p:grpSpPr>
          <a:xfrm>
            <a:off x="1888475" y="2922731"/>
            <a:ext cx="5118709" cy="923330"/>
            <a:chOff x="591526" y="2967335"/>
            <a:chExt cx="5118709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BDBCAB-7B83-0770-58DB-23F38490EF38}"/>
                </a:ext>
              </a:extLst>
            </p:cNvPr>
            <p:cNvSpPr txBox="1"/>
            <p:nvPr/>
          </p:nvSpPr>
          <p:spPr>
            <a:xfrm>
              <a:off x="591526" y="2967335"/>
              <a:ext cx="51187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F9891-F101-1242-43F2-139B97B28813}"/>
                </a:ext>
              </a:extLst>
            </p:cNvPr>
            <p:cNvSpPr txBox="1"/>
            <p:nvPr/>
          </p:nvSpPr>
          <p:spPr>
            <a:xfrm>
              <a:off x="724663" y="3121224"/>
              <a:ext cx="42627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rgbClr val="065AA6"/>
                  </a:solidFill>
                </a:rPr>
                <a:t>4. </a:t>
              </a:r>
              <a:r>
                <a:rPr lang="ko-KR" altLang="en-US" sz="4400" b="1" dirty="0">
                  <a:solidFill>
                    <a:srgbClr val="065AA6"/>
                  </a:solidFill>
                </a:rPr>
                <a:t>레이아웃 구성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CA877F-3A8F-ADBF-E51D-5DB4FFDE0EE3}"/>
              </a:ext>
            </a:extLst>
          </p:cNvPr>
          <p:cNvSpPr txBox="1"/>
          <p:nvPr/>
        </p:nvSpPr>
        <p:spPr>
          <a:xfrm>
            <a:off x="489694" y="319973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BDB4A22-579F-FE12-2E27-4FFE66357CA8}"/>
              </a:ext>
            </a:extLst>
          </p:cNvPr>
          <p:cNvSpPr txBox="1"/>
          <p:nvPr/>
        </p:nvSpPr>
        <p:spPr>
          <a:xfrm>
            <a:off x="301130" y="413440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4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1F4DDE-9C91-5F4F-2106-F4B31EBEBCEC}"/>
              </a:ext>
            </a:extLst>
          </p:cNvPr>
          <p:cNvSpPr txBox="1"/>
          <p:nvPr/>
        </p:nvSpPr>
        <p:spPr>
          <a:xfrm>
            <a:off x="1134109" y="413440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레이아웃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F88796-DB59-7D93-52AF-B43C4FE24FF3}"/>
              </a:ext>
            </a:extLst>
          </p:cNvPr>
          <p:cNvSpPr/>
          <p:nvPr/>
        </p:nvSpPr>
        <p:spPr>
          <a:xfrm>
            <a:off x="301130" y="3101740"/>
            <a:ext cx="2131723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페이지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dirty="0" err="1"/>
              <a:t>Activity_login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0CCA2E-F4FA-8DA8-896D-3A01C17594E7}"/>
              </a:ext>
            </a:extLst>
          </p:cNvPr>
          <p:cNvSpPr/>
          <p:nvPr/>
        </p:nvSpPr>
        <p:spPr>
          <a:xfrm>
            <a:off x="3185536" y="2462146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비밀번호 입력</a:t>
            </a:r>
          </a:p>
          <a:p>
            <a:pPr algn="ctr"/>
            <a:r>
              <a:rPr lang="en-US" altLang="ko-KR" dirty="0"/>
              <a:t>Activity_login2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C25DC1-0C23-FBC6-0853-0383456C045E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2432853" y="2853685"/>
            <a:ext cx="752683" cy="6395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0DF8F-8BB0-150E-3051-C9CD06144E01}"/>
              </a:ext>
            </a:extLst>
          </p:cNvPr>
          <p:cNvSpPr/>
          <p:nvPr/>
        </p:nvSpPr>
        <p:spPr>
          <a:xfrm>
            <a:off x="3221257" y="3636762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구글 페이스북 로그인</a:t>
            </a:r>
            <a:r>
              <a:rPr lang="en-US" altLang="ko-KR" dirty="0"/>
              <a:t>Firebase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A1E6C62-639E-A2C3-6059-EE32169C0E8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432853" y="3493279"/>
            <a:ext cx="788404" cy="5350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6FF0F-F005-6664-D669-F9E478C39849}"/>
              </a:ext>
            </a:extLst>
          </p:cNvPr>
          <p:cNvSpPr/>
          <p:nvPr/>
        </p:nvSpPr>
        <p:spPr>
          <a:xfrm>
            <a:off x="6410411" y="2462146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  <a:p>
            <a:pPr algn="ctr"/>
            <a:r>
              <a:rPr lang="en-US" altLang="ko-KR" dirty="0"/>
              <a:t>Activity_login2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AF83C2-418D-3580-E5D9-722B5DD128FD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573368" y="2853685"/>
            <a:ext cx="8370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6EF42-EA5D-8E69-8CB7-B37F0820C02F}"/>
              </a:ext>
            </a:extLst>
          </p:cNvPr>
          <p:cNvSpPr/>
          <p:nvPr/>
        </p:nvSpPr>
        <p:spPr>
          <a:xfrm>
            <a:off x="6410411" y="1483299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찾기</a:t>
            </a:r>
            <a:endParaRPr lang="en-US" altLang="ko-KR" dirty="0"/>
          </a:p>
          <a:p>
            <a:pPr algn="ctr"/>
            <a:r>
              <a:rPr lang="en-US" altLang="ko-KR" dirty="0"/>
              <a:t>Firebase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1701DB-8F66-1CF9-029F-9338FFF50B8E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5573368" y="1874838"/>
            <a:ext cx="837043" cy="9788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9E2321-8564-4CE9-F37F-BE50262954F8}"/>
              </a:ext>
            </a:extLst>
          </p:cNvPr>
          <p:cNvSpPr/>
          <p:nvPr/>
        </p:nvSpPr>
        <p:spPr>
          <a:xfrm>
            <a:off x="6397493" y="3634331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페이지</a:t>
            </a:r>
          </a:p>
          <a:p>
            <a:pPr algn="ctr"/>
            <a:r>
              <a:rPr lang="en-US" altLang="ko-KR" dirty="0" err="1"/>
              <a:t>Activity_main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CC0EE65-CDA6-72B3-9BE0-4CAFE2EF063D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5573368" y="2853685"/>
            <a:ext cx="824125" cy="1172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E6DD471-D3A7-1215-EFBC-31E25ED5422F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5609089" y="4025870"/>
            <a:ext cx="788404" cy="24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50A1FAB7-B597-9D88-F9E0-D6136CA16DA0}"/>
              </a:ext>
            </a:extLst>
          </p:cNvPr>
          <p:cNvCxnSpPr>
            <a:cxnSpLocks/>
            <a:stCxn id="19" idx="3"/>
            <a:endCxn id="103" idx="0"/>
          </p:cNvCxnSpPr>
          <p:nvPr/>
        </p:nvCxnSpPr>
        <p:spPr>
          <a:xfrm flipH="1" flipV="1">
            <a:off x="4379452" y="1302891"/>
            <a:ext cx="4405873" cy="2722979"/>
          </a:xfrm>
          <a:prstGeom prst="bentConnector4">
            <a:avLst>
              <a:gd name="adj1" fmla="val -5189"/>
              <a:gd name="adj2" fmla="val 1083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2D254B3-D189-8FFE-8A84-0700EFE96B20}"/>
              </a:ext>
            </a:extLst>
          </p:cNvPr>
          <p:cNvSpPr/>
          <p:nvPr/>
        </p:nvSpPr>
        <p:spPr>
          <a:xfrm>
            <a:off x="9341731" y="2070607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유튜브 </a:t>
            </a:r>
            <a:endParaRPr lang="en-US" altLang="ko-KR" dirty="0"/>
          </a:p>
          <a:p>
            <a:pPr algn="ctr"/>
            <a:r>
              <a:rPr lang="ko-KR" altLang="en-US" dirty="0"/>
              <a:t>외부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671029-CE28-9E00-7170-83DD90C67618}"/>
              </a:ext>
            </a:extLst>
          </p:cNvPr>
          <p:cNvSpPr/>
          <p:nvPr/>
        </p:nvSpPr>
        <p:spPr>
          <a:xfrm>
            <a:off x="9341731" y="3049454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네이버</a:t>
            </a:r>
            <a:endParaRPr lang="en-US" altLang="ko-KR" dirty="0"/>
          </a:p>
          <a:p>
            <a:pPr algn="ctr"/>
            <a:r>
              <a:rPr lang="ko-KR" altLang="en-US" dirty="0"/>
              <a:t>외부 </a:t>
            </a:r>
            <a:r>
              <a:rPr lang="en-US" altLang="ko-KR" dirty="0"/>
              <a:t>URL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2D8FF6-3824-F84B-0F3B-C2BA4CA1F544}"/>
              </a:ext>
            </a:extLst>
          </p:cNvPr>
          <p:cNvSpPr/>
          <p:nvPr/>
        </p:nvSpPr>
        <p:spPr>
          <a:xfrm>
            <a:off x="9341731" y="4025869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인스타</a:t>
            </a:r>
            <a:endParaRPr lang="en-US" altLang="ko-KR" dirty="0"/>
          </a:p>
          <a:p>
            <a:pPr algn="ctr"/>
            <a:r>
              <a:rPr lang="ko-KR" altLang="en-US" dirty="0"/>
              <a:t>외부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3890AB-5552-0999-9F91-7E35D6031446}"/>
              </a:ext>
            </a:extLst>
          </p:cNvPr>
          <p:cNvSpPr/>
          <p:nvPr/>
        </p:nvSpPr>
        <p:spPr>
          <a:xfrm>
            <a:off x="9341731" y="1091760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예약 화면</a:t>
            </a:r>
            <a:endParaRPr lang="en-US" altLang="ko-KR" dirty="0"/>
          </a:p>
          <a:p>
            <a:pPr algn="ctr"/>
            <a:r>
              <a:rPr lang="ko-KR" altLang="en-US" dirty="0"/>
              <a:t>외부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706B27-D88B-0631-46F9-BEDB6036F19A}"/>
              </a:ext>
            </a:extLst>
          </p:cNvPr>
          <p:cNvSpPr/>
          <p:nvPr/>
        </p:nvSpPr>
        <p:spPr>
          <a:xfrm>
            <a:off x="6397493" y="5121043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</a:t>
            </a:r>
            <a:endParaRPr lang="en-US" altLang="ko-KR" dirty="0"/>
          </a:p>
          <a:p>
            <a:pPr algn="ctr"/>
            <a:r>
              <a:rPr lang="en-US" altLang="ko-KR" dirty="0" err="1"/>
              <a:t>Activity_commu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2809C68-B15A-5ABE-BF7D-83AF2BFC0C36}"/>
              </a:ext>
            </a:extLst>
          </p:cNvPr>
          <p:cNvSpPr/>
          <p:nvPr/>
        </p:nvSpPr>
        <p:spPr>
          <a:xfrm>
            <a:off x="3314207" y="5121043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</a:t>
            </a:r>
            <a:r>
              <a:rPr lang="ko-KR" altLang="en-US" dirty="0"/>
              <a:t> 카메라</a:t>
            </a:r>
            <a:endParaRPr lang="en-US" altLang="ko-KR" dirty="0"/>
          </a:p>
          <a:p>
            <a:pPr algn="ctr"/>
            <a:r>
              <a:rPr lang="en-US" altLang="ko-KR" dirty="0" err="1"/>
              <a:t>Activity_gallery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2FAC381-68E8-14A5-397B-7F3A9A6A1AA0}"/>
              </a:ext>
            </a:extLst>
          </p:cNvPr>
          <p:cNvSpPr/>
          <p:nvPr/>
        </p:nvSpPr>
        <p:spPr>
          <a:xfrm>
            <a:off x="404500" y="4549836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갤러리 연동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32FED4A-D99A-3248-C9BF-79D27C7DF0D0}"/>
              </a:ext>
            </a:extLst>
          </p:cNvPr>
          <p:cNvSpPr/>
          <p:nvPr/>
        </p:nvSpPr>
        <p:spPr>
          <a:xfrm>
            <a:off x="404500" y="5661483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연동</a:t>
            </a:r>
            <a:endParaRPr lang="en-US" altLang="ko-KR" dirty="0"/>
          </a:p>
          <a:p>
            <a:pPr algn="ctr"/>
            <a:r>
              <a:rPr lang="en-US" altLang="ko-KR" dirty="0" err="1"/>
              <a:t>Activity_camera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E9D38B3-249E-6D25-7A70-7741D6D0925D}"/>
              </a:ext>
            </a:extLst>
          </p:cNvPr>
          <p:cNvSpPr/>
          <p:nvPr/>
        </p:nvSpPr>
        <p:spPr>
          <a:xfrm>
            <a:off x="9341731" y="5121043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작성</a:t>
            </a:r>
            <a:endParaRPr lang="en-US" altLang="ko-KR" dirty="0"/>
          </a:p>
          <a:p>
            <a:pPr algn="ctr"/>
            <a:r>
              <a:rPr lang="en-US" altLang="ko-KR" dirty="0" err="1"/>
              <a:t>Activty_add</a:t>
            </a:r>
            <a:endParaRPr lang="ko-KR" altLang="en-US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35A554A-A5C2-00EB-B0E2-9014DCC133C9}"/>
              </a:ext>
            </a:extLst>
          </p:cNvPr>
          <p:cNvCxnSpPr>
            <a:cxnSpLocks/>
            <a:stCxn id="78" idx="1"/>
            <a:endCxn id="79" idx="3"/>
          </p:cNvCxnSpPr>
          <p:nvPr/>
        </p:nvCxnSpPr>
        <p:spPr>
          <a:xfrm flipH="1" flipV="1">
            <a:off x="2792332" y="4941375"/>
            <a:ext cx="521875" cy="5712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23E2CFB-3F19-3BAB-1328-86AF758EA652}"/>
              </a:ext>
            </a:extLst>
          </p:cNvPr>
          <p:cNvCxnSpPr>
            <a:cxnSpLocks/>
            <a:stCxn id="78" idx="1"/>
            <a:endCxn id="80" idx="3"/>
          </p:cNvCxnSpPr>
          <p:nvPr/>
        </p:nvCxnSpPr>
        <p:spPr>
          <a:xfrm flipH="1">
            <a:off x="2792332" y="5512582"/>
            <a:ext cx="521875" cy="540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5524EEB-3BCA-2CD5-218C-FBDB2A67399D}"/>
              </a:ext>
            </a:extLst>
          </p:cNvPr>
          <p:cNvCxnSpPr>
            <a:cxnSpLocks/>
            <a:stCxn id="77" idx="1"/>
            <a:endCxn id="78" idx="3"/>
          </p:cNvCxnSpPr>
          <p:nvPr/>
        </p:nvCxnSpPr>
        <p:spPr>
          <a:xfrm flipH="1">
            <a:off x="5702039" y="5512582"/>
            <a:ext cx="6954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3E86BBF-6924-B752-F3A9-AFE227B5FC32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7591409" y="4417407"/>
            <a:ext cx="0" cy="703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8D572D4-898D-CE7F-0E47-2E5B75686CEA}"/>
              </a:ext>
            </a:extLst>
          </p:cNvPr>
          <p:cNvCxnSpPr>
            <a:cxnSpLocks/>
            <a:stCxn id="77" idx="3"/>
            <a:endCxn id="81" idx="1"/>
          </p:cNvCxnSpPr>
          <p:nvPr/>
        </p:nvCxnSpPr>
        <p:spPr>
          <a:xfrm>
            <a:off x="8785325" y="5512582"/>
            <a:ext cx="5564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38B088A-4BC2-E73A-5BFB-E402CE537728}"/>
              </a:ext>
            </a:extLst>
          </p:cNvPr>
          <p:cNvCxnSpPr>
            <a:cxnSpLocks/>
          </p:cNvCxnSpPr>
          <p:nvPr/>
        </p:nvCxnSpPr>
        <p:spPr>
          <a:xfrm>
            <a:off x="9063528" y="1493026"/>
            <a:ext cx="2782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6422AF-7F07-EA10-7703-30AC9BAD5D5B}"/>
              </a:ext>
            </a:extLst>
          </p:cNvPr>
          <p:cNvSpPr/>
          <p:nvPr/>
        </p:nvSpPr>
        <p:spPr>
          <a:xfrm>
            <a:off x="3185536" y="1302891"/>
            <a:ext cx="2387832" cy="783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로그아웃</a:t>
            </a: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56B493D1-E0B0-C611-CC2D-50904E190C03}"/>
              </a:ext>
            </a:extLst>
          </p:cNvPr>
          <p:cNvCxnSpPr>
            <a:cxnSpLocks/>
            <a:stCxn id="103" idx="1"/>
            <a:endCxn id="2" idx="0"/>
          </p:cNvCxnSpPr>
          <p:nvPr/>
        </p:nvCxnSpPr>
        <p:spPr>
          <a:xfrm rot="10800000" flipV="1">
            <a:off x="1366992" y="1694430"/>
            <a:ext cx="1818544" cy="140731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B27C076-B280-9D98-7B89-B0B4126489F6}"/>
              </a:ext>
            </a:extLst>
          </p:cNvPr>
          <p:cNvCxnSpPr>
            <a:cxnSpLocks/>
          </p:cNvCxnSpPr>
          <p:nvPr/>
        </p:nvCxnSpPr>
        <p:spPr>
          <a:xfrm>
            <a:off x="9063528" y="2465793"/>
            <a:ext cx="2782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EE0328B-38C1-2C25-D9E9-DD35750E2A8D}"/>
              </a:ext>
            </a:extLst>
          </p:cNvPr>
          <p:cNvCxnSpPr>
            <a:cxnSpLocks/>
          </p:cNvCxnSpPr>
          <p:nvPr/>
        </p:nvCxnSpPr>
        <p:spPr>
          <a:xfrm>
            <a:off x="9063528" y="3428839"/>
            <a:ext cx="27820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C80CE0E-AD6C-78AE-2674-52613D397AB8}"/>
              </a:ext>
            </a:extLst>
          </p:cNvPr>
          <p:cNvCxnSpPr>
            <a:cxnSpLocks/>
          </p:cNvCxnSpPr>
          <p:nvPr/>
        </p:nvCxnSpPr>
        <p:spPr>
          <a:xfrm>
            <a:off x="9063528" y="4025869"/>
            <a:ext cx="278203" cy="385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71749E07-15F0-FC9D-A2D1-27CA5E70841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4508123" y="4402048"/>
            <a:ext cx="3076664" cy="7189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6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2" grpId="0" animBg="1"/>
      <p:bldP spid="15" grpId="0" animBg="1"/>
      <p:bldP spid="19" grpId="0" animBg="1"/>
      <p:bldP spid="57" grpId="0" animBg="1"/>
      <p:bldP spid="58" grpId="0" animBg="1"/>
      <p:bldP spid="59" grpId="0" animBg="1"/>
      <p:bldP spid="60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BDB4A22-579F-FE12-2E27-4FFE66357CA8}"/>
              </a:ext>
            </a:extLst>
          </p:cNvPr>
          <p:cNvSpPr txBox="1"/>
          <p:nvPr/>
        </p:nvSpPr>
        <p:spPr>
          <a:xfrm>
            <a:off x="301130" y="413440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4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1F4DDE-9C91-5F4F-2106-F4B31EBEBCEC}"/>
              </a:ext>
            </a:extLst>
          </p:cNvPr>
          <p:cNvSpPr txBox="1"/>
          <p:nvPr/>
        </p:nvSpPr>
        <p:spPr>
          <a:xfrm>
            <a:off x="1134109" y="413440"/>
            <a:ext cx="3424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레이아웃 구성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 및 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E2CCDA-48A8-1837-5EA2-234CA374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6" t="4805" r="56263" b="7735"/>
          <a:stretch/>
        </p:blipFill>
        <p:spPr>
          <a:xfrm>
            <a:off x="1497632" y="1281102"/>
            <a:ext cx="2435027" cy="4499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7C4CCA-06CB-2F93-1775-4920BD76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" t="6767" r="53750" b="5064"/>
          <a:stretch/>
        </p:blipFill>
        <p:spPr>
          <a:xfrm>
            <a:off x="4422843" y="1247573"/>
            <a:ext cx="2529191" cy="4499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D85208-4243-247E-DAC3-4D75D4E5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" t="5235" r="54826" b="4749"/>
          <a:stretch/>
        </p:blipFill>
        <p:spPr>
          <a:xfrm>
            <a:off x="7442218" y="1247573"/>
            <a:ext cx="2529191" cy="44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BDB4A22-579F-FE12-2E27-4FFE66357CA8}"/>
              </a:ext>
            </a:extLst>
          </p:cNvPr>
          <p:cNvSpPr txBox="1"/>
          <p:nvPr/>
        </p:nvSpPr>
        <p:spPr>
          <a:xfrm>
            <a:off x="301130" y="413440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4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1F4DDE-9C91-5F4F-2106-F4B31EBEBCEC}"/>
              </a:ext>
            </a:extLst>
          </p:cNvPr>
          <p:cNvSpPr txBox="1"/>
          <p:nvPr/>
        </p:nvSpPr>
        <p:spPr>
          <a:xfrm>
            <a:off x="1134109" y="413440"/>
            <a:ext cx="2715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레이아웃 구성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AA9AEE-272D-A5CB-1C5C-9DA3FBEE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" t="4397" r="2846" b="709"/>
          <a:stretch/>
        </p:blipFill>
        <p:spPr>
          <a:xfrm>
            <a:off x="1627401" y="909000"/>
            <a:ext cx="2546368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26CEFE-7878-1950-2B29-32F1F0CD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" t="4824" r="1373" b="1985"/>
          <a:stretch/>
        </p:blipFill>
        <p:spPr>
          <a:xfrm>
            <a:off x="4523361" y="926042"/>
            <a:ext cx="260822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8DD062-8362-2FB0-756E-444186D5D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5" t="2837" r="3211" b="1986"/>
          <a:stretch/>
        </p:blipFill>
        <p:spPr>
          <a:xfrm>
            <a:off x="7645939" y="926042"/>
            <a:ext cx="25538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615</Words>
  <Application>Microsoft Office PowerPoint</Application>
  <PresentationFormat>와이드스크린</PresentationFormat>
  <Paragraphs>190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staraple2@gmail.com</cp:lastModifiedBy>
  <cp:revision>21</cp:revision>
  <dcterms:created xsi:type="dcterms:W3CDTF">2023-07-09T02:14:59Z</dcterms:created>
  <dcterms:modified xsi:type="dcterms:W3CDTF">2023-12-07T05:49:24Z</dcterms:modified>
</cp:coreProperties>
</file>